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92" r:id="rId3"/>
    <p:sldId id="285" r:id="rId4"/>
    <p:sldId id="286" r:id="rId5"/>
    <p:sldId id="271" r:id="rId6"/>
    <p:sldId id="277" r:id="rId7"/>
    <p:sldId id="278" r:id="rId8"/>
    <p:sldId id="287" r:id="rId9"/>
    <p:sldId id="280" r:id="rId10"/>
    <p:sldId id="288" r:id="rId11"/>
    <p:sldId id="290" r:id="rId12"/>
    <p:sldId id="291" r:id="rId13"/>
    <p:sldId id="275" r:id="rId14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523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09/08/2024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09/08/2024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10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2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8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A8D505A6-9735-4F16-9368-C16978CC5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Logo">
            <a:extLst>
              <a:ext uri="{FF2B5EF4-FFF2-40B4-BE49-F238E27FC236}">
                <a16:creationId xmlns:a16="http://schemas.microsoft.com/office/drawing/2014/main" id="{9E5DD412-514B-47A3-8D27-452A9ACF1C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487337" cy="576000"/>
          </a:xfrm>
          <a:prstGeom prst="rect">
            <a:avLst/>
          </a:prstGeom>
        </p:spPr>
      </p:pic>
      <p:sp>
        <p:nvSpPr>
          <p:cNvPr id="2676" name="Tekst">
            <a:extLst>
              <a:ext uri="{FF2B5EF4-FFF2-40B4-BE49-F238E27FC236}">
                <a16:creationId xmlns:a16="http://schemas.microsoft.com/office/drawing/2014/main" id="{C2205E76-0464-4B46-9471-9B20C83F086A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50" noProof="1">
                <a:solidFill>
                  <a:schemeClr val="bg1"/>
                </a:solidFill>
              </a:rPr>
              <a:t>Folketinget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3963" y="1551924"/>
            <a:ext cx="9791700" cy="2387600"/>
          </a:xfrm>
        </p:spPr>
        <p:txBody>
          <a:bodyPr anchor="b">
            <a:noAutofit/>
          </a:bodyPr>
          <a:lstStyle>
            <a:lvl1pPr algn="l">
              <a:lnSpc>
                <a:spcPct val="91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overskrift, </a:t>
            </a:r>
            <a:r>
              <a:rPr lang="da-DK" dirty="0" err="1"/>
              <a:t>maks</a:t>
            </a:r>
            <a:r>
              <a:rPr lang="da-DK" dirty="0"/>
              <a:t>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4254937"/>
            <a:ext cx="7343775" cy="1726763"/>
          </a:xfr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introtekst i flere linjer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1746000" y="6281820"/>
            <a:ext cx="2441968" cy="180000"/>
          </a:xfrm>
        </p:spPr>
        <p:txBody>
          <a:bodyPr/>
          <a:lstStyle>
            <a:lvl1pPr marL="118800" indent="-118800" algn="l">
              <a:buFont typeface="Arial" panose="020B0604020202020204" pitchFamily="34" charset="0"/>
              <a:buChar char="|"/>
              <a:defRPr>
                <a:solidFill>
                  <a:schemeClr val="bg1"/>
                </a:solidFill>
              </a:defRPr>
            </a:lvl1pPr>
          </a:lstStyle>
          <a:p>
            <a:fld id="{C3B84A33-FC84-4B58-8B7E-72956436DA8A}" type="datetime2">
              <a:rPr lang="da-DK" smtClean="0"/>
              <a:t>9. august 2024</a:t>
            </a:fld>
            <a:endParaRPr lang="da-DK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 algn="l">
              <a:buFontTx/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2273299"/>
            <a:ext cx="3732250" cy="4043363"/>
          </a:xfrm>
        </p:spPr>
        <p:txBody>
          <a:bodyPr tIns="14400"/>
          <a:lstStyle>
            <a:lvl1pPr marL="216000" indent="-216000">
              <a:lnSpc>
                <a:spcPct val="94000"/>
              </a:lnSpc>
              <a:buClr>
                <a:schemeClr val="accent1"/>
              </a:buClr>
              <a:buSzPct val="130000"/>
              <a:buFont typeface="Georgia" panose="02040502050405020303" pitchFamily="18" charset="0"/>
              <a:buChar char="“"/>
              <a:defRPr sz="2900" b="1">
                <a:solidFill>
                  <a:schemeClr val="accent1"/>
                </a:solidFill>
                <a:latin typeface="+mj-lt"/>
              </a:defRPr>
            </a:lvl1pPr>
            <a:lvl2pPr marL="216000" indent="-216000">
              <a:spcBef>
                <a:spcPts val="2600"/>
              </a:spcBef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da-DK" dirty="0"/>
              <a:t>Klik for at tilføje citat, klik Enter for ny linje, klik på Tab for at indsætte navn eller kilde i korrekt størrelse og font”</a:t>
            </a:r>
          </a:p>
          <a:p>
            <a:pPr lvl="1"/>
            <a:r>
              <a:rPr lang="da-DK" dirty="0"/>
              <a:t>Navn Navnesen</a:t>
            </a:r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3BAF-1CC3-4D0C-9C04-9C2F5BF69198}" type="datetime2">
              <a:rPr lang="da-DK" noProof="0" smtClean="0"/>
              <a:t>9. august 2024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71607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377" y="2099831"/>
            <a:ext cx="10425111" cy="321812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6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breaker</a:t>
            </a:r>
            <a:r>
              <a:rPr lang="da-DK" dirty="0"/>
              <a:t> overskrift </a:t>
            </a:r>
            <a:r>
              <a:rPr lang="da-DK" dirty="0" err="1"/>
              <a:t>maks</a:t>
            </a:r>
            <a:r>
              <a:rPr lang="da-DK" dirty="0"/>
              <a:t> tre linjer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0DBE-3BBF-47AF-A5D2-7B1B87D7E7AC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359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E2858F60-DF26-4B2B-A566-550C2B342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64066020-A0F3-4FEB-9E92-3D2C7EE77C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487337" cy="5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B6D6DE-112D-41DA-922F-EE70EA9145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963" y="3016044"/>
            <a:ext cx="6119812" cy="717039"/>
          </a:xfrm>
        </p:spPr>
        <p:txBody>
          <a:bodyPr anchor="b" anchorCtr="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A59F89-36D7-4CB2-AEE3-D5A7C82C4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440" y="3748722"/>
            <a:ext cx="6119811" cy="843375"/>
          </a:xfrm>
        </p:spPr>
        <p:txBody>
          <a:bodyPr/>
          <a:lstStyle>
            <a:lvl1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endParaRPr lang="da-DK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BA97727-EF76-46CE-ACA1-C643C7DF54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4607736"/>
            <a:ext cx="6119811" cy="56716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Founders Grotesk Medium" panose="020B0603030202060203" pitchFamily="34" charset="0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43D86-4CD6-4118-AD40-517745D985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3963" y="5172647"/>
            <a:ext cx="6119811" cy="2923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afdeling/titel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1AE7F0C-31F1-431F-96A7-4FB3A924E1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5707" y="5465016"/>
            <a:ext cx="5738068" cy="2870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telefon nr.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F404E38-7610-46C9-93C5-1DC7D27118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4348" y="5752055"/>
            <a:ext cx="5319427" cy="5646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e-mail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03552-E088-49DC-B2BD-6513D81F38A7}"/>
              </a:ext>
            </a:extLst>
          </p:cNvPr>
          <p:cNvSpPr txBox="1"/>
          <p:nvPr userDrawn="1"/>
        </p:nvSpPr>
        <p:spPr>
          <a:xfrm>
            <a:off x="1223963" y="5464199"/>
            <a:ext cx="320601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Tlf.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3D41AB-5E79-464B-911C-6860005F725A}"/>
              </a:ext>
            </a:extLst>
          </p:cNvPr>
          <p:cNvSpPr txBox="1"/>
          <p:nvPr userDrawn="1"/>
        </p:nvSpPr>
        <p:spPr>
          <a:xfrm>
            <a:off x="1223963" y="5751239"/>
            <a:ext cx="800386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E-mail: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6D8D445-2B7A-474D-94D2-F0E6A514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F560ED80-B32A-4027-9980-DA2DEF12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DF45634-0687-414B-954D-01C8926C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4E65-BF57-450A-B049-E0E8910F2E61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91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E98C-3B7C-48FC-82EF-271A970BADB3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1DC74-476F-432A-8C58-94AD8394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9E7B4-5347-4A9C-8795-FED765DB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B3B123C3-D63C-4E3B-B602-CF5A4465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440C-F128-4A12-ACEE-CA95E433AAE2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228036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498494" y="1815926"/>
            <a:ext cx="2196000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7925239" y="1815926"/>
            <a:ext cx="2358243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2900575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3629774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448385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1121" y="5102569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01121" y="2075087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1121" y="2748409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01121" y="3242399"/>
            <a:ext cx="359695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5265F8E5-7AB3-481D-BA0B-F0A7A03325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13" name="Icon-logo">
            <a:extLst>
              <a:ext uri="{FF2B5EF4-FFF2-40B4-BE49-F238E27FC236}">
                <a16:creationId xmlns:a16="http://schemas.microsoft.com/office/drawing/2014/main" id="{0FB3176D-4110-4AC7-933C-036442ECC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" y="6157895"/>
            <a:ext cx="395827" cy="395999"/>
          </a:xfrm>
          <a:prstGeom prst="rect">
            <a:avLst/>
          </a:prstGeom>
        </p:spPr>
      </p:pic>
      <p:sp>
        <p:nvSpPr>
          <p:cNvPr id="10" name="Tekst">
            <a:extLst>
              <a:ext uri="{FF2B5EF4-FFF2-40B4-BE49-F238E27FC236}">
                <a16:creationId xmlns:a16="http://schemas.microsoft.com/office/drawing/2014/main" id="{3662C697-4DFA-4223-A8A1-05B7345AC25A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750" noProof="1">
                <a:solidFill>
                  <a:schemeClr val="accent4"/>
                </a:solidFill>
              </a:rPr>
              <a:t>Folketinget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overskrift,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2130013"/>
            <a:ext cx="9791700" cy="3851687"/>
          </a:xfrm>
        </p:spPr>
        <p:txBody>
          <a:bodyPr/>
          <a:lstStyle>
            <a:lvl1pPr marL="432000" indent="-432000">
              <a:lnSpc>
                <a:spcPct val="98000"/>
              </a:lnSpc>
              <a:spcBef>
                <a:spcPts val="400"/>
              </a:spcBef>
              <a:buFont typeface="+mj-lt"/>
              <a:buAutoNum type="arabicPeriod"/>
              <a:defRPr sz="2200">
                <a:solidFill>
                  <a:schemeClr val="accent4"/>
                </a:solidFill>
                <a:latin typeface="+mn-lt"/>
              </a:defRPr>
            </a:lvl1pPr>
            <a:lvl2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>
                <a:solidFill>
                  <a:schemeClr val="accent4"/>
                </a:solidFill>
                <a:latin typeface="+mn-lt"/>
              </a:defRPr>
            </a:lvl2pPr>
            <a:lvl3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3pPr>
            <a:lvl4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4pPr>
            <a:lvl5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5pPr>
            <a:lvl6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6pPr>
            <a:lvl7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7pPr>
            <a:lvl8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8pPr>
            <a:lvl9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BCEDB1-DCE2-4931-82F0-0A86AB9F40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5230AF-2B54-4B18-A27C-409E1F01ED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986DFBE6-BB9C-4499-AD1B-5F5092E00A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9C4C81-0BA4-4AC0-A2EF-9256865D084D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22D8-9D3A-4D65-93C8-5D47E590E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24466F-5C8E-427F-93C6-70EBA0683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2287369"/>
            <a:ext cx="8567737" cy="1150938"/>
          </a:xfrm>
        </p:spPr>
        <p:txBody>
          <a:bodyPr/>
          <a:lstStyle>
            <a:lvl1pPr marL="0" indent="0">
              <a:lnSpc>
                <a:spcPct val="98000"/>
              </a:lnSpc>
              <a:buFontTx/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intro 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0B7001-11B8-489B-96AA-7DAAF8B37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3617259"/>
            <a:ext cx="8567736" cy="23644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DFF7B-7D9B-4F30-8A8F-B1F9A559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E1933-16DC-482C-885D-B2D0813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7F4D914-6ABF-4713-BAB8-7EEACA88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5DAD-D72A-4552-AC9E-11C9A7C488AF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04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3" y="2275200"/>
            <a:ext cx="4734000" cy="370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2000" y="2275200"/>
            <a:ext cx="4734000" cy="370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E30D484-EFBE-4C85-868A-4FBC573F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3EBEC0-E222-4991-8E6B-D767F710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587480FF-51F4-4667-A07D-BB27D765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DE46-107C-49EA-8651-FE4422462EC6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2" userDrawn="1">
          <p15:clr>
            <a:srgbClr val="A4A3A4"/>
          </p15:clr>
        </p15:guide>
        <p15:guide id="2" pos="395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mløbende tekst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 spcCol="324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0AFC14-C660-473B-A967-4752A7EB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9FFFC-9F9F-4254-B924-0477A4C2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EE06353E-1D80-4569-A50C-7B004AEE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1574-74DA-4B41-948A-3411F07F3A67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258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overskrift, maks to linjer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C8050-445B-4A0E-A826-3EB80807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31751-1C5A-44ED-ABE6-B6DE3E3D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EBFAF52-BCFC-41C0-83DE-BAEB6413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DE09-4E51-4A64-9CEB-F06C7D9C974A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9. august 2024</a:t>
            </a:fld>
            <a:endParaRPr lang="da-DK" noProof="0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343775" y="0"/>
            <a:ext cx="4848225" cy="6858000"/>
          </a:xfrm>
          <a:solidFill>
            <a:srgbClr val="F0F0F0"/>
          </a:solidFill>
        </p:spPr>
        <p:txBody>
          <a:bodyPr tIns="648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B4373-6704-48DE-9D1C-A5B5AB1B1BB5}" type="datetime2">
              <a:rPr lang="da-DK" noProof="0" smtClean="0"/>
              <a:t>9. august 2024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over-skrift</a:t>
            </a:r>
            <a:r>
              <a:rPr lang="da-DK" dirty="0"/>
              <a:t>, </a:t>
            </a:r>
            <a:r>
              <a:rPr lang="da-DK" dirty="0" err="1"/>
              <a:t>maks</a:t>
            </a:r>
            <a:r>
              <a:rPr lang="da-DK" dirty="0"/>
              <a:t> to linjer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14E38C-D0A5-4C6E-B357-29E14D264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0" y="722631"/>
            <a:ext cx="3714750" cy="31826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latin typeface="+mj-lt"/>
              </a:defRPr>
            </a:lvl1pPr>
            <a:lvl2pPr marL="25200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17D78D-C482-4FC2-88E7-4BDE068269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0" y="1048513"/>
            <a:ext cx="3714749" cy="3992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+mj-lt"/>
              </a:defRPr>
            </a:lvl1pPr>
            <a:lvl2pPr marL="252000" indent="0">
              <a:buNone/>
              <a:defRPr>
                <a:latin typeface="Publico Text" panose="02040502060504060203" pitchFamily="18" charset="0"/>
              </a:defRPr>
            </a:lvl2pPr>
            <a:lvl3pPr>
              <a:buNone/>
              <a:defRPr>
                <a:latin typeface="Publico Text" panose="02040502060504060203" pitchFamily="18" charset="0"/>
              </a:defRPr>
            </a:lvl3pPr>
            <a:lvl4pPr>
              <a:buNone/>
              <a:defRPr>
                <a:latin typeface="Publico Text" panose="02040502060504060203" pitchFamily="18" charset="0"/>
              </a:defRPr>
            </a:lvl4pPr>
            <a:lvl5pPr marL="0" indent="0">
              <a:buNone/>
              <a:defRPr>
                <a:latin typeface="Publico Text" panose="02040502060504060203" pitchFamily="18" charset="0"/>
              </a:defRPr>
            </a:lvl5pPr>
          </a:lstStyle>
          <a:p>
            <a:pPr lvl="0"/>
            <a:r>
              <a:rPr lang="da-DK" dirty="0"/>
              <a:t>Klik for at tilføje underoverskrift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1743455"/>
            <a:ext cx="3732250" cy="45732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graf ikon for at indsætte en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89CA-4F8E-4EA7-907B-F080D253778C}" type="datetime2">
              <a:rPr lang="da-DK" noProof="0" smtClean="0"/>
              <a:t>9. august 2024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631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srevisionen tekst">
            <a:extLst>
              <a:ext uri="{FF2B5EF4-FFF2-40B4-BE49-F238E27FC236}">
                <a16:creationId xmlns:a16="http://schemas.microsoft.com/office/drawing/2014/main" id="{086433F5-8B7C-4FD4-B4F8-58A4694E48C9}"/>
              </a:ext>
            </a:extLst>
          </p:cNvPr>
          <p:cNvSpPr txBox="1"/>
          <p:nvPr userDrawn="1"/>
        </p:nvSpPr>
        <p:spPr>
          <a:xfrm>
            <a:off x="1223945" y="6281820"/>
            <a:ext cx="57639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50" noProof="1">
                <a:solidFill>
                  <a:schemeClr val="accent4"/>
                </a:solidFill>
              </a:rPr>
              <a:t>Folketinget</a:t>
            </a:r>
          </a:p>
        </p:txBody>
      </p:sp>
      <p:pic>
        <p:nvPicPr>
          <p:cNvPr id="23" name="Icon-logo">
            <a:extLst>
              <a:ext uri="{FF2B5EF4-FFF2-40B4-BE49-F238E27FC236}">
                <a16:creationId xmlns:a16="http://schemas.microsoft.com/office/drawing/2014/main" id="{821AF602-9027-43DD-A1EC-1BE6643332C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2" y="6157895"/>
            <a:ext cx="395827" cy="39599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31056"/>
            <a:ext cx="11109324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000" y="2274417"/>
            <a:ext cx="9791663" cy="37079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 text, first level</a:t>
            </a:r>
          </a:p>
          <a:p>
            <a:pPr lvl="1"/>
            <a:r>
              <a:rPr lang="en-GB" noProof="0" dirty="0"/>
              <a:t>Bullet text, second level</a:t>
            </a:r>
          </a:p>
          <a:p>
            <a:pPr lvl="2"/>
            <a:r>
              <a:rPr lang="en-GB" noProof="0" dirty="0"/>
              <a:t>Header, third level</a:t>
            </a:r>
          </a:p>
          <a:p>
            <a:pPr lvl="3"/>
            <a:r>
              <a:rPr lang="en-GB" noProof="0" dirty="0"/>
              <a:t>Text, fourth level</a:t>
            </a:r>
          </a:p>
          <a:p>
            <a:pPr lvl="4"/>
            <a:r>
              <a:rPr lang="en-GB" noProof="0" dirty="0"/>
              <a:t>Bullet text, fifth level</a:t>
            </a:r>
          </a:p>
          <a:p>
            <a:pPr lvl="5"/>
            <a:r>
              <a:rPr lang="en-GB" noProof="0" dirty="0"/>
              <a:t>Introduction text</a:t>
            </a:r>
          </a:p>
          <a:p>
            <a:pPr lvl="6"/>
            <a:r>
              <a:rPr lang="en-GB" noProof="0" dirty="0"/>
              <a:t>Quotation text</a:t>
            </a:r>
          </a:p>
          <a:p>
            <a:pPr lvl="7"/>
            <a:r>
              <a:rPr lang="en-GB" noProof="0" dirty="0"/>
              <a:t>Quotation source</a:t>
            </a:r>
          </a:p>
          <a:p>
            <a:pPr lvl="8"/>
            <a:r>
              <a:rPr lang="en-GB" noProof="0" dirty="0"/>
              <a:t>Note text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1744856" y="6281820"/>
            <a:ext cx="437514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17475" indent="-118800" algn="l">
              <a:buClr>
                <a:schemeClr val="accent1"/>
              </a:buClr>
              <a:buFont typeface="Arial" panose="020B0604020202020204" pitchFamily="34" charset="0"/>
              <a:buChar char="|"/>
              <a:defRPr sz="750"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000" y="6281820"/>
            <a:ext cx="63307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noFill/>
              </a:defRPr>
            </a:lvl1pPr>
          </a:lstStyle>
          <a:p>
            <a:fld id="{0096883E-5FEF-4104-9A57-2388820B04BD}" type="datetime2">
              <a:rPr lang="da-DK" smtClean="0"/>
              <a:t>9. august 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46" r:id="rId3"/>
    <p:sldLayoutId id="2147483734" r:id="rId4"/>
    <p:sldLayoutId id="2147483747" r:id="rId5"/>
    <p:sldLayoutId id="2147483732" r:id="rId6"/>
    <p:sldLayoutId id="2147483739" r:id="rId7"/>
    <p:sldLayoutId id="2147483741" r:id="rId8"/>
    <p:sldLayoutId id="2147483749" r:id="rId9"/>
    <p:sldLayoutId id="2147483750" r:id="rId10"/>
    <p:sldLayoutId id="2147483728" r:id="rId11"/>
    <p:sldLayoutId id="2147483751" r:id="rId12"/>
    <p:sldLayoutId id="2147483743" r:id="rId13"/>
    <p:sldLayoutId id="2147483744" r:id="rId14"/>
    <p:sldLayoutId id="2147483670" r:id="rId15"/>
  </p:sldLayoutIdLst>
  <p:hf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9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​"/>
        <a:defRPr sz="22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​"/>
        <a:defRPr sz="2900" b="1" kern="120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2600"/>
        </a:spcBef>
        <a:buFont typeface="Arial" panose="020B0604020202020204" pitchFamily="34" charset="0"/>
        <a:buChar char="​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72000" algn="l" defTabSz="914400" rtl="0" eaLnBrk="1" latinLnBrk="0" hangingPunct="1">
        <a:lnSpc>
          <a:spcPct val="108000"/>
        </a:lnSpc>
        <a:spcBef>
          <a:spcPts val="0"/>
        </a:spcBef>
        <a:buFont typeface="+mj-lt"/>
        <a:buAutoNum type="arabicPeriod"/>
        <a:defRPr sz="750" kern="1200" baseline="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pos="6939" userDrawn="1">
          <p15:clr>
            <a:srgbClr val="F26B43"/>
          </p15:clr>
        </p15:guide>
        <p15:guide id="3" orient="horz" pos="3979" userDrawn="1">
          <p15:clr>
            <a:srgbClr val="F26B43"/>
          </p15:clr>
        </p15:guide>
        <p15:guide id="4" pos="340" userDrawn="1">
          <p15:clr>
            <a:srgbClr val="A4A3A4"/>
          </p15:clr>
        </p15:guide>
        <p15:guide id="5" pos="7337" userDrawn="1">
          <p15:clr>
            <a:srgbClr val="A4A3A4"/>
          </p15:clr>
        </p15:guide>
        <p15:guide id="6" orient="horz" pos="460" userDrawn="1">
          <p15:clr>
            <a:srgbClr val="A4A3A4"/>
          </p15:clr>
        </p15:guide>
        <p15:guide id="8" pos="771" userDrawn="1">
          <p15:clr>
            <a:srgbClr val="F26B43"/>
          </p15:clr>
        </p15:guide>
        <p15:guide id="9" pos="7338" userDrawn="1">
          <p15:clr>
            <a:srgbClr val="F26B43"/>
          </p15:clr>
        </p15:guide>
        <p15:guide id="10" orient="horz" pos="1432" userDrawn="1">
          <p15:clr>
            <a:srgbClr val="A4A3A4"/>
          </p15:clr>
        </p15:guide>
        <p15:guide id="11" orient="horz" pos="3768" userDrawn="1">
          <p15:clr>
            <a:srgbClr val="A4A3A4"/>
          </p15:clr>
        </p15:guide>
        <p15:guide id="12" pos="1542" userDrawn="1">
          <p15:clr>
            <a:srgbClr val="F26B43"/>
          </p15:clr>
        </p15:guide>
        <p15:guide id="13" pos="2313" userDrawn="1">
          <p15:clr>
            <a:srgbClr val="F26B43"/>
          </p15:clr>
        </p15:guide>
        <p15:guide id="14" pos="3084" userDrawn="1">
          <p15:clr>
            <a:srgbClr val="F26B43"/>
          </p15:clr>
        </p15:guide>
        <p15:guide id="15" pos="3855" userDrawn="1">
          <p15:clr>
            <a:srgbClr val="F26B43"/>
          </p15:clr>
        </p15:guide>
        <p15:guide id="16" pos="4626" userDrawn="1">
          <p15:clr>
            <a:srgbClr val="F26B43"/>
          </p15:clr>
        </p15:guide>
        <p15:guide id="17" pos="53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22C4B-84D8-44E0-B76A-F34B7BA46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Lovgivningsarbejdet </a:t>
            </a:r>
            <a:br>
              <a:rPr lang="da-DK" dirty="0"/>
            </a:br>
            <a:r>
              <a:rPr lang="da-DK" dirty="0"/>
              <a:t>i Folketinget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4326D5-1751-488D-909D-75FC7B7E9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Introduktion til lovgivningsarbejdet i Folketinget til brug i samfundsfagsundervisningen.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15CA57-7B10-4EB2-ADDB-B621D782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45E8-387F-4448-8364-ECAC7168CFB3}" type="datetime2">
              <a:rPr lang="da-DK" smtClean="0"/>
              <a:t>9. august 2024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B480B3-4C29-417B-9E50-479B579A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986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9. august 2024</a:t>
            </a:fld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0193"/>
            <a:ext cx="12612290" cy="84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Beslutningsforslag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Et alternativ til lovforslag er beslutningsforslag. De er lettere og hurtigere at udforme, fordi de ikke skal have samme detaljerede form som et lovforslag. </a:t>
            </a:r>
          </a:p>
          <a:p>
            <a:pPr lvl="0"/>
            <a:r>
              <a:rPr lang="da-DK" dirty="0"/>
              <a:t>Beslutningsforslag fremsættes især af oppositionspartierne og går typisk ud på, at regeringen opfordres til at ændre den eksisterende lovgivning på en bestemt måde. </a:t>
            </a:r>
          </a:p>
          <a:p>
            <a:pPr lvl="0"/>
            <a:r>
              <a:rPr lang="da-DK" dirty="0"/>
              <a:t>De fleste beslutningsforslag kan ikke samle flertal.</a:t>
            </a:r>
          </a:p>
          <a:p>
            <a:pPr lvl="0"/>
            <a:r>
              <a:rPr lang="da-DK" dirty="0"/>
              <a:t>Beslutningsforslag behandles to gange i Folketingssalen.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DE09-4E51-4A64-9CEB-F06C7D9C974A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137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Borgerforslag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Alle danskere med stemmeret kan oprette eller støtte et borgerforslag.</a:t>
            </a:r>
          </a:p>
          <a:p>
            <a:pPr lvl="0"/>
            <a:r>
              <a:rPr lang="da-DK" dirty="0"/>
              <a:t>Hvis 50.000 med stemmeret støtter forslaget, bliver det fremsat i Folketinget.</a:t>
            </a:r>
          </a:p>
          <a:p>
            <a:pPr lv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DE09-4E51-4A64-9CEB-F06C7D9C974A}" type="datetime2">
              <a:rPr lang="da-DK" smtClean="0"/>
              <a:t>9. august 2024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0" y="3072155"/>
            <a:ext cx="4358264" cy="2332774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56" y="3072155"/>
            <a:ext cx="4741601" cy="23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07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489D-1767-40B3-BA0F-633039326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Mere information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6C39-4C32-4F02-AC47-608B3D13CC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www.ungdomsparlamentet.dk</a:t>
            </a:r>
          </a:p>
          <a:p>
            <a:r>
              <a:rPr lang="da-DK" dirty="0"/>
              <a:t>www.ft.dk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5F789-E73C-4133-A051-EE7AB28F3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2E3F9-B7DF-4746-BBBE-8EF7E3EC2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Kommunikationsenheden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4B94EC-3D9E-4FDC-96FE-FD3DA8D2D6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3337 3500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3DAA1A-3AE3-45E1-9F90-31204684B3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up@ft.dk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E88114-91DE-4783-BF48-06CFA800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3737-01BC-42F1-AC3E-92FF774EED59}" type="datetime2">
              <a:rPr lang="da-DK" smtClean="0"/>
              <a:t>9. august 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970A4-7DC4-452B-A8DF-54D756E6E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847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9414-AAB4-46B3-A7A1-094C167E5525}" type="datetime2">
              <a:rPr lang="da-DK" noProof="0" smtClean="0"/>
              <a:t>9. august 2024</a:t>
            </a:fld>
            <a:endParaRPr lang="da-DK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73" y="-1343496"/>
            <a:ext cx="12389771" cy="825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Flere hundrede lovforslag om året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24337" y="1881994"/>
            <a:ext cx="9791663" cy="3707910"/>
          </a:xfrm>
        </p:spPr>
        <p:txBody>
          <a:bodyPr/>
          <a:lstStyle/>
          <a:p>
            <a:pPr marL="342900" indent="-342900"/>
            <a:r>
              <a:rPr lang="da-DK" dirty="0"/>
              <a:t>Hvert år fremsættes der omkring 200 lovforslag i Folketinget.</a:t>
            </a:r>
          </a:p>
          <a:p>
            <a:pPr marL="342900" indent="-342900"/>
            <a:r>
              <a:rPr lang="da-DK" dirty="0"/>
              <a:t>Det er regeringen, der fremsætter de fleste lovforslag.</a:t>
            </a:r>
          </a:p>
          <a:p>
            <a:pPr marL="342900" indent="-342900"/>
            <a:r>
              <a:rPr lang="da-DK" dirty="0"/>
              <a:t>Lovforslag kan dog også komme fra de øvrige folketingsmedlemmer.</a:t>
            </a:r>
          </a:p>
          <a:p>
            <a:pPr marL="342900" indent="-342900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DE09-4E51-4A64-9CEB-F06C7D9C974A}" type="datetime2">
              <a:rPr lang="da-DK" smtClean="0"/>
              <a:t>9. august 2024</a:t>
            </a:fld>
            <a:endParaRPr lang="da-DK" dirty="0"/>
          </a:p>
        </p:txBody>
      </p:sp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97A39FB-AC1F-A94D-93F1-A07BB86C2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00" y="3246202"/>
            <a:ext cx="3600172" cy="262812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31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900" dirty="0">
                <a:solidFill>
                  <a:srgbClr val="A6192E"/>
                </a:solidFill>
              </a:rPr>
              <a:t>Ifølge grundloven skal et lovforslag behandles 3 gange i Folketingssalen, før det kan vedtages.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0DBE-3BBF-47AF-A5D2-7B1B87D7E7AC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597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11D6D9-C7FC-4DED-B9EC-4F7C7A9E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Førstebehandling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4AF9584-13D8-4B85-9B8F-E9F59215F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963" y="2275200"/>
            <a:ext cx="4724255" cy="3708400"/>
          </a:xfrm>
        </p:spPr>
        <p:txBody>
          <a:bodyPr/>
          <a:lstStyle/>
          <a:p>
            <a:pPr marL="0" indent="0" algn="ctr">
              <a:buNone/>
            </a:pPr>
            <a:r>
              <a:rPr lang="da-DK" sz="23900" dirty="0"/>
              <a:t>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BDEB81-E59B-4398-BED5-45895BE9D7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dirty="0"/>
              <a:t>Lovforslagets overordnede hensigt fremlægges og drøftes.</a:t>
            </a:r>
          </a:p>
          <a:p>
            <a:pPr lvl="0"/>
            <a:r>
              <a:rPr lang="da-DK" dirty="0"/>
              <a:t>Partiernes ordførere fremsætter deres partis holdning til forslaget. </a:t>
            </a:r>
          </a:p>
          <a:p>
            <a:r>
              <a:rPr lang="da-DK" dirty="0"/>
              <a:t>De fleste forslag sendes til et af Folketingets udvalg. Her diskuteres forslaget grundigt, og udvalget skriver ofte en såkaldt betænkning.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ADEA9-7471-4F73-A6F8-2503AFE1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6A8EB-8A8D-4957-93E6-8ABAD5A8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1B34-8DF9-4A19-847B-34924804FCAC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80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Andenbehandling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23900" dirty="0"/>
              <a:t>2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82000" y="2275200"/>
            <a:ext cx="4734000" cy="3708400"/>
          </a:xfrm>
        </p:spPr>
        <p:txBody>
          <a:bodyPr/>
          <a:lstStyle/>
          <a:p>
            <a:pPr lvl="0"/>
            <a:r>
              <a:rPr lang="da-DK" sz="1950" dirty="0"/>
              <a:t>Forslaget debatteres både i sin helhed og i detaljer. </a:t>
            </a:r>
          </a:p>
          <a:p>
            <a:pPr lvl="0"/>
            <a:r>
              <a:rPr lang="da-DK" sz="1950" dirty="0"/>
              <a:t>Hvis udvalget har lavet en betænkning, indgår den i debatten.</a:t>
            </a:r>
          </a:p>
          <a:p>
            <a:pPr lvl="0"/>
            <a:r>
              <a:rPr lang="da-DK" sz="1950" dirty="0"/>
              <a:t>Ændringsforslag diskuteres også. </a:t>
            </a:r>
          </a:p>
          <a:p>
            <a:pPr lvl="0"/>
            <a:r>
              <a:rPr lang="da-DK" sz="1950" dirty="0"/>
              <a:t>Når forhandlingen er afsluttet, stemmes der om de ændringsforslag, der er stillet. </a:t>
            </a:r>
          </a:p>
          <a:p>
            <a:pPr lvl="0"/>
            <a:r>
              <a:rPr lang="da-DK" sz="1950" dirty="0"/>
              <a:t>Et lovforslag kan efter andenbehandling blive henvist til en ny udvalgsbehandling.</a:t>
            </a:r>
          </a:p>
          <a:p>
            <a:r>
              <a:rPr lang="da-DK" sz="1950" dirty="0"/>
              <a:t>I de fleste tilfælde går forslaget dog direkte videre til tredjebehandlingen. 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DE46-107C-49EA-8651-FE4422462EC6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688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Tredjebehandling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23900" dirty="0"/>
              <a:t>3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da-DK" dirty="0"/>
              <a:t>Hvis der er ændringsforslag, forhandles og stemmes der først om dem. </a:t>
            </a:r>
          </a:p>
          <a:p>
            <a:pPr lvl="0"/>
            <a:r>
              <a:rPr lang="da-DK" dirty="0"/>
              <a:t>Hvis nogen i salen derefter ønsker at tage ordet, bliver der forhandlet om lovforslaget som helhed. </a:t>
            </a:r>
          </a:p>
          <a:p>
            <a:pPr lvl="0"/>
            <a:r>
              <a:rPr lang="da-DK" dirty="0"/>
              <a:t>Hvis ingen ønsker at tage ordet, stemmes der om lovforslaget med det samme. </a:t>
            </a:r>
          </a:p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1DE46-107C-49EA-8651-FE4422462EC6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483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Tredjebehandling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Mindst 90 af de 179 folketingsmedlemmer skal være til stede og deltage i afstemningen, for at den er gyldig. </a:t>
            </a:r>
          </a:p>
          <a:p>
            <a:pPr lvl="0"/>
            <a:r>
              <a:rPr lang="da-DK" dirty="0"/>
              <a:t>Et lovforslag er vedtaget, hvis der er almindeligt flertal for det – det vil sige, at der er flere, der stemmer for, end der stemmer imod. </a:t>
            </a:r>
          </a:p>
          <a:p>
            <a:pPr lvl="0"/>
            <a:r>
              <a:rPr lang="da-DK" dirty="0"/>
              <a:t>Når lovforslaget er vedtaget, skal det underskrives af kongen og en minister og til sidst offentliggøres på hjemmesiden www.lovtidende.</a:t>
            </a:r>
            <a:r>
              <a:rPr lang="da-DK"/>
              <a:t>dk.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DE09-4E51-4A64-9CEB-F06C7D9C974A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736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Hastebehandling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Normalt skal der gå 30 dage, fra et lovforslag bliver fremsat, til det bliver tredjebehandlet og vedtaget. Hastebehandling af et lovforslag kan dog ske i særlige tilfælde, hvis Folketinget giver dispensation fra de forskellige tidsfrister.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dirty="0"/>
              <a:t>Det kan der f.eks. være brug for, hvis der er strejke og regeringen vil stoppe den med et regeringsindgreb – eller ved andre politiske sager, der kræver, at politikerne lovgiver om dem her og nu.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Mindst 3/4 af de stemmende medlemmer skal tilslutte sig dispensation fra tidsfristerne. Der skal altså et stort flertal til at tillade en hastebehandling.</a:t>
            </a:r>
            <a:br>
              <a:rPr lang="da-DK" dirty="0"/>
            </a:b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9C4C81-0BA4-4AC0-A2EF-9256865D084D}" type="datetime2">
              <a:rPr lang="da-DK" smtClean="0"/>
              <a:t>9. august 2024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6143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Folketinget">
      <a:dk1>
        <a:sysClr val="windowText" lastClr="000000"/>
      </a:dk1>
      <a:lt1>
        <a:sysClr val="window" lastClr="FFFFFF"/>
      </a:lt1>
      <a:dk2>
        <a:srgbClr val="D18708"/>
      </a:dk2>
      <a:lt2>
        <a:srgbClr val="F0D2A4"/>
      </a:lt2>
      <a:accent1>
        <a:srgbClr val="A6192E"/>
      </a:accent1>
      <a:accent2>
        <a:srgbClr val="CE7175"/>
      </a:accent2>
      <a:accent3>
        <a:srgbClr val="F5D5D2"/>
      </a:accent3>
      <a:accent4>
        <a:srgbClr val="5F5F5F"/>
      </a:accent4>
      <a:accent5>
        <a:srgbClr val="9F9F9F"/>
      </a:accent5>
      <a:accent6>
        <a:srgbClr val="D2D2D2"/>
      </a:accent6>
      <a:hlink>
        <a:srgbClr val="A6192E"/>
      </a:hlink>
      <a:folHlink>
        <a:srgbClr val="CE7175"/>
      </a:folHlink>
    </a:clrScheme>
    <a:fontScheme name="Folketing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8000"/>
          </a:lnSpc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000" dirty="0" err="1" smtClean="0">
            <a:solidFill>
              <a:schemeClr val="accent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oto_PP_Lovgivning.potx [Skrivebeskyttet]" id="{63DAEB09-B0D2-40F1-9C4C-D829F2C3DC38}" vid="{06A609B2-F86D-4896-A20C-4361C9709541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Lovgivningsarbejdet i Folketinget</Template>
  <TotalTime>0</TotalTime>
  <Words>559</Words>
  <Application>Microsoft Office PowerPoint</Application>
  <PresentationFormat>Widescreen</PresentationFormat>
  <Paragraphs>78</Paragraphs>
  <Slides>13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Founders Grotesk Medium</vt:lpstr>
      <vt:lpstr>Georgia</vt:lpstr>
      <vt:lpstr>Publico Text</vt:lpstr>
      <vt:lpstr>Blank</vt:lpstr>
      <vt:lpstr>Lovgivningsarbejdet  i Folketinget</vt:lpstr>
      <vt:lpstr>PowerPoint-præsentation</vt:lpstr>
      <vt:lpstr>Flere hundrede lovforslag om året</vt:lpstr>
      <vt:lpstr>Ifølge grundloven skal et lovforslag behandles 3 gange i Folketingssalen, før det kan vedtages.</vt:lpstr>
      <vt:lpstr>Førstebehandling</vt:lpstr>
      <vt:lpstr>Andenbehandling</vt:lpstr>
      <vt:lpstr>Tredjebehandling</vt:lpstr>
      <vt:lpstr>Tredjebehandling</vt:lpstr>
      <vt:lpstr>Hastebehandling</vt:lpstr>
      <vt:lpstr>PowerPoint-præsentation</vt:lpstr>
      <vt:lpstr>Beslutningsforslag</vt:lpstr>
      <vt:lpstr>Borgerforslag</vt:lpstr>
      <vt:lpstr>Mere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2019-08-21T08:05:40Z</dcterms:created>
  <dcterms:modified xsi:type="dcterms:W3CDTF">2024-08-09T12:27:37Z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_AdHocReviewCycleID">
    <vt:i4>1661368287</vt:i4>
  </property>
  <property fmtid="{D5CDD505-2E9C-101B-9397-08002B2CF9AE}" pid="4" name="_NewReviewCycle">
    <vt:lpwstr/>
  </property>
</Properties>
</file>